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922"/>
    <a:srgbClr val="1F260F"/>
    <a:srgbClr val="0D1428"/>
    <a:srgbClr val="30253E"/>
    <a:srgbClr val="0C1B26"/>
    <a:srgbClr val="39461C"/>
    <a:srgbClr val="683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6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1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5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5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3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8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1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0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8FD7-4BD9-EF4A-BF14-B6976EE0FE1C}" type="datetimeFigureOut">
              <a:rPr lang="en-US" smtClean="0"/>
              <a:t>10/5/13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6BCEB-46C7-9742-BF55-84296FB35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7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24" y="-1"/>
            <a:ext cx="9177324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3324" y="0"/>
            <a:ext cx="9177324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2665" y="2316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93440" y="2303684"/>
            <a:ext cx="5316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Becoming Persuasive Communicators – </a:t>
            </a:r>
            <a:endParaRPr lang="en-US" sz="28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A Guide for 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Super Troop 197</a:t>
            </a:r>
          </a:p>
        </p:txBody>
      </p:sp>
    </p:spTree>
    <p:extLst>
      <p:ext uri="{BB962C8B-B14F-4D97-AF65-F5344CB8AC3E}">
        <p14:creationId xmlns:p14="http://schemas.microsoft.com/office/powerpoint/2010/main" val="373193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rgbClr val="110922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47357"/>
            <a:ext cx="7116608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HOW CAN YOU BECOME A MORE PERSUASIVE COMMUNICATOR?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785" y="2062284"/>
            <a:ext cx="8512537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Five (5) Tips for Improving How Well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you </a:t>
            </a:r>
            <a:r>
              <a:rPr lang="en-US" sz="2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Speak</a:t>
            </a:r>
            <a:endParaRPr lang="en-US" sz="24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Speak-up / Project Your Voice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Slow-down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Use Complete Sentences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Rehearse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your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Answers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Tell your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ersonal Stories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293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rgbClr val="110922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47357"/>
            <a:ext cx="7116608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HOW CAN YOU BECOME A MORE PERSUASIVE COMMUNICATOR?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785" y="2034370"/>
            <a:ext cx="7982247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Five (5) Tips for Improving How Well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you </a:t>
            </a:r>
            <a:r>
              <a:rPr lang="en-US" sz="2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Write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Always open with a greeting &amp; well-wishes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Politely make your specific request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Make your story personal</a:t>
            </a:r>
            <a:endParaRPr lang="en-US" sz="24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State your level of enthusiasm about your request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Ask for confirmation &amp; follow-up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*Remember to spell-check before you send</a:t>
            </a:r>
          </a:p>
        </p:txBody>
      </p:sp>
    </p:spTree>
    <p:extLst>
      <p:ext uri="{BB962C8B-B14F-4D97-AF65-F5344CB8AC3E}">
        <p14:creationId xmlns:p14="http://schemas.microsoft.com/office/powerpoint/2010/main" val="158748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rgbClr val="110922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47357"/>
            <a:ext cx="7116608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HOW CAN YOU BECOME A MORE PERSUASIVE COMMUNICATOR?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785" y="2034370"/>
            <a:ext cx="7982247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Five (5) Tips for Improving How Well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you </a:t>
            </a:r>
            <a:r>
              <a:rPr lang="en-US" sz="2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Demonstrate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Know your audience size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Address the ENTIRE audience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Prepare to “show &amp; tell”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Get creative with visual aids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Consider a “leave-behind”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523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rgbClr val="110922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47357"/>
            <a:ext cx="7116608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HOW CAN YOU BECOME A MORE PERSUASIVE COMMUNICATOR?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785" y="1922714"/>
            <a:ext cx="7982247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Five (5) Tips for Improving Your </a:t>
            </a:r>
            <a:r>
              <a:rPr lang="en-US" sz="2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Personal Appearance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Proper Uniform / Attire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Minimize Wrinkles  &amp; Scuffs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Meticulous Grooming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Update Rank &amp; Merit Badges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Minimize Symbols of Personal Expression (athletic logos, earrings, tattoos, etc.)</a:t>
            </a:r>
          </a:p>
        </p:txBody>
      </p:sp>
    </p:spTree>
    <p:extLst>
      <p:ext uri="{BB962C8B-B14F-4D97-AF65-F5344CB8AC3E}">
        <p14:creationId xmlns:p14="http://schemas.microsoft.com/office/powerpoint/2010/main" val="419551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rgbClr val="110922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47357"/>
            <a:ext cx="7116608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HOW CAN YOU BECOME A MORE PERSUASIVE COMMUNICATOR?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785" y="1922714"/>
            <a:ext cx="798224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Five (5) Tips for Improving Your </a:t>
            </a:r>
            <a:r>
              <a:rPr lang="en-US" sz="2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Body Language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Always start and end with a firm handshake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Maintain eye-contact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Use your hands to emphasize important points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Lean-forward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Smile, even when listening</a:t>
            </a:r>
          </a:p>
        </p:txBody>
      </p:sp>
    </p:spTree>
    <p:extLst>
      <p:ext uri="{BB962C8B-B14F-4D97-AF65-F5344CB8AC3E}">
        <p14:creationId xmlns:p14="http://schemas.microsoft.com/office/powerpoint/2010/main" val="120526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rgbClr val="1F260F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47357"/>
            <a:ext cx="7116608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HOW CAN YOU BECOME A MORE PERSUASIVE COMMUNICATOR?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785" y="2899691"/>
            <a:ext cx="798224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Century Gothic"/>
                <a:cs typeface="Century Gothic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67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rgbClr val="0C1B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84290" y="386927"/>
            <a:ext cx="6277025" cy="346651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WHAT IS “PERSUASIVE COMMUNICATION?”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0064" y="2215806"/>
            <a:ext cx="8345078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lang="en-US" sz="2800" dirty="0">
                <a:solidFill>
                  <a:srgbClr val="FFFFFF"/>
                </a:solidFill>
                <a:latin typeface="Century Gothic"/>
                <a:cs typeface="Century Gothic"/>
              </a:rPr>
              <a:t>art of using written or verbal </a:t>
            </a: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communication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convince another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person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lang="en-US" sz="2800" dirty="0">
                <a:solidFill>
                  <a:srgbClr val="FFFFFF"/>
                </a:solidFill>
                <a:latin typeface="Century Gothic"/>
                <a:cs typeface="Century Gothic"/>
              </a:rPr>
              <a:t>take an action that you desire or require</a:t>
            </a:r>
          </a:p>
        </p:txBody>
      </p:sp>
    </p:spTree>
    <p:extLst>
      <p:ext uri="{BB962C8B-B14F-4D97-AF65-F5344CB8AC3E}">
        <p14:creationId xmlns:p14="http://schemas.microsoft.com/office/powerpoint/2010/main" val="298644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rgbClr val="1F2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9145" y="386927"/>
            <a:ext cx="8177186" cy="346651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IMPORTANT ASPECTS OF PERSUASIVE COMMUNICATION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2604" y="1894795"/>
            <a:ext cx="7549643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How </a:t>
            </a:r>
            <a:r>
              <a:rPr lang="en-US" sz="3200" dirty="0">
                <a:solidFill>
                  <a:srgbClr val="FFFFFF"/>
                </a:solidFill>
                <a:latin typeface="Century Gothic"/>
                <a:cs typeface="Century Gothic"/>
              </a:rPr>
              <a:t>well you </a:t>
            </a:r>
            <a:r>
              <a:rPr lang="en-US" sz="3200" b="1" dirty="0">
                <a:solidFill>
                  <a:srgbClr val="FFFFFF"/>
                </a:solidFill>
                <a:latin typeface="Century Gothic"/>
                <a:cs typeface="Century Gothic"/>
              </a:rPr>
              <a:t>speak</a:t>
            </a: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Century Gothic"/>
                <a:cs typeface="Century Gothic"/>
              </a:rPr>
              <a:t>How well you </a:t>
            </a:r>
            <a:r>
              <a:rPr lang="en-US" sz="3200" b="1" dirty="0">
                <a:solidFill>
                  <a:srgbClr val="FFFFFF"/>
                </a:solidFill>
                <a:latin typeface="Century Gothic"/>
                <a:cs typeface="Century Gothic"/>
              </a:rPr>
              <a:t>write</a:t>
            </a: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Century Gothic"/>
                <a:cs typeface="Century Gothic"/>
              </a:rPr>
              <a:t>How well you </a:t>
            </a:r>
            <a:r>
              <a:rPr lang="en-US" sz="3200" b="1" dirty="0">
                <a:solidFill>
                  <a:srgbClr val="FFFFFF"/>
                </a:solidFill>
                <a:latin typeface="Century Gothic"/>
                <a:cs typeface="Century Gothic"/>
              </a:rPr>
              <a:t>demonstrate</a:t>
            </a: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Century Gothic"/>
                <a:cs typeface="Century Gothic"/>
              </a:rPr>
              <a:t>Personal </a:t>
            </a:r>
            <a:r>
              <a:rPr lang="en-U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Appearance</a:t>
            </a:r>
            <a:endParaRPr lang="en-US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Overall </a:t>
            </a:r>
            <a:r>
              <a:rPr lang="en-U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Body Language</a:t>
            </a:r>
            <a:endParaRPr lang="en-US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958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rgbClr val="6831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61314"/>
            <a:ext cx="6251399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TEN (10) AUDIENCES THAT YOU WILL NEED TO BE ABLE TO PERSUADE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6785" y="1420262"/>
            <a:ext cx="6810029" cy="491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FFFFFF"/>
                </a:solidFill>
                <a:latin typeface="Century Gothic"/>
                <a:cs typeface="Century Gothic"/>
              </a:rPr>
              <a:t>Troop </a:t>
            </a:r>
            <a:r>
              <a:rPr lang="en-US" sz="2100" dirty="0">
                <a:solidFill>
                  <a:srgbClr val="FFFFFF"/>
                </a:solidFill>
                <a:latin typeface="Century Gothic"/>
                <a:cs typeface="Century Gothic"/>
              </a:rPr>
              <a:t>&amp; Patrol Leadership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FFFFFF"/>
                </a:solidFill>
                <a:latin typeface="Century Gothic"/>
                <a:cs typeface="Century Gothic"/>
              </a:rPr>
              <a:t>Eagle Scout Project Stakeholders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FFFFFF"/>
                </a:solidFill>
                <a:latin typeface="Century Gothic"/>
                <a:cs typeface="Century Gothic"/>
              </a:rPr>
              <a:t>College Admission Oﬃcers	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FFFFFF"/>
                </a:solidFill>
                <a:latin typeface="Century Gothic"/>
                <a:cs typeface="Century Gothic"/>
              </a:rPr>
              <a:t>Preparatory School Admission Oﬃcers	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FFFFFF"/>
                </a:solidFill>
                <a:latin typeface="Century Gothic"/>
                <a:cs typeface="Century Gothic"/>
              </a:rPr>
              <a:t>Scholarship Administrators	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FFFFFF"/>
                </a:solidFill>
                <a:latin typeface="Century Gothic"/>
                <a:cs typeface="Century Gothic"/>
              </a:rPr>
              <a:t>Functional Program </a:t>
            </a:r>
            <a:r>
              <a:rPr lang="en-US" sz="2100" dirty="0" smtClean="0">
                <a:solidFill>
                  <a:srgbClr val="FFFFFF"/>
                </a:solidFill>
                <a:latin typeface="Century Gothic"/>
                <a:cs typeface="Century Gothic"/>
              </a:rPr>
              <a:t>Administrators</a:t>
            </a:r>
            <a:endParaRPr lang="en-US" sz="21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571500" lvl="0" indent="-5715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FFFFFF"/>
                </a:solidFill>
                <a:latin typeface="Century Gothic"/>
                <a:cs typeface="Century Gothic"/>
              </a:rPr>
              <a:t>Study </a:t>
            </a:r>
            <a:r>
              <a:rPr lang="en-US" sz="2100" dirty="0" smtClean="0">
                <a:solidFill>
                  <a:srgbClr val="FFFFFF"/>
                </a:solidFill>
                <a:latin typeface="Century Gothic"/>
                <a:cs typeface="Century Gothic"/>
              </a:rPr>
              <a:t>Abroad Program </a:t>
            </a:r>
            <a:r>
              <a:rPr lang="en-US" sz="2100" dirty="0">
                <a:solidFill>
                  <a:srgbClr val="FFFFFF"/>
                </a:solidFill>
                <a:latin typeface="Century Gothic"/>
                <a:cs typeface="Century Gothic"/>
              </a:rPr>
              <a:t>Administrators	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FFFFFF"/>
                </a:solidFill>
                <a:latin typeface="Century Gothic"/>
                <a:cs typeface="Century Gothic"/>
              </a:rPr>
              <a:t>College Coaches &amp; Athletic Directors	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Corporations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 smtClean="0">
                <a:solidFill>
                  <a:srgbClr val="FFFFFF"/>
                </a:solidFill>
                <a:latin typeface="Century Gothic"/>
                <a:cs typeface="Century Gothic"/>
              </a:rPr>
              <a:t>Investors </a:t>
            </a:r>
            <a:r>
              <a:rPr lang="en-US" sz="2100" dirty="0">
                <a:solidFill>
                  <a:srgbClr val="FFFFFF"/>
                </a:solidFill>
                <a:latin typeface="Century Gothic"/>
                <a:cs typeface="Century Gothic"/>
              </a:rPr>
              <a:t>(Banks, Loans, </a:t>
            </a:r>
            <a:r>
              <a:rPr lang="en-US" sz="2100" dirty="0" smtClean="0">
                <a:solidFill>
                  <a:srgbClr val="FFFFFF"/>
                </a:solidFill>
                <a:latin typeface="Century Gothic"/>
                <a:cs typeface="Century Gothic"/>
              </a:rPr>
              <a:t>etc.)</a:t>
            </a:r>
            <a:endParaRPr lang="en-US" sz="21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26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rgbClr val="3025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47357"/>
            <a:ext cx="7116608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FIVE (5) WAYS THE SCOUTING PROGRAM DEVELOPS PERSUASIVE COMMUNICATIONS SKILLS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6785" y="2243725"/>
            <a:ext cx="68100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Obtaining Rank Requirement Signatures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Scoutmaster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Conferences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Board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Reviews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Troop &amp; Patrol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Leadership Positions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Communications Merit Badge</a:t>
            </a:r>
          </a:p>
        </p:txBody>
      </p:sp>
    </p:spTree>
    <p:extLst>
      <p:ext uri="{BB962C8B-B14F-4D97-AF65-F5344CB8AC3E}">
        <p14:creationId xmlns:p14="http://schemas.microsoft.com/office/powerpoint/2010/main" val="64016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47357"/>
            <a:ext cx="7116608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HOW CAN YOU BECOME A MORE PERSUASIVE COMMUNICATOR?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02875" y="2899691"/>
            <a:ext cx="68100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Century Gothic"/>
                <a:cs typeface="Century Gothic"/>
              </a:rPr>
              <a:t>Meet “MR. SOFT-TALKER”</a:t>
            </a:r>
          </a:p>
        </p:txBody>
      </p:sp>
    </p:spTree>
    <p:extLst>
      <p:ext uri="{BB962C8B-B14F-4D97-AF65-F5344CB8AC3E}">
        <p14:creationId xmlns:p14="http://schemas.microsoft.com/office/powerpoint/2010/main" val="188962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47357"/>
            <a:ext cx="7116608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HOW CAN YOU BECOME A MORE PERSUASIVE COMMUNICATOR?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02875" y="2899691"/>
            <a:ext cx="68100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Century Gothic"/>
                <a:cs typeface="Century Gothic"/>
              </a:rPr>
              <a:t>Meet “MR. EYE-AVOIDER”</a:t>
            </a:r>
          </a:p>
        </p:txBody>
      </p:sp>
    </p:spTree>
    <p:extLst>
      <p:ext uri="{BB962C8B-B14F-4D97-AF65-F5344CB8AC3E}">
        <p14:creationId xmlns:p14="http://schemas.microsoft.com/office/powerpoint/2010/main" val="117421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47357"/>
            <a:ext cx="7116608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HOW CAN YOU BECOME A MORE PERSUASIVE COMMUNICATOR?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02875" y="2899691"/>
            <a:ext cx="68100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Century Gothic"/>
                <a:cs typeface="Century Gothic"/>
              </a:rPr>
              <a:t>Meet “MR. POOR-PLANNER”</a:t>
            </a:r>
          </a:p>
        </p:txBody>
      </p:sp>
    </p:spTree>
    <p:extLst>
      <p:ext uri="{BB962C8B-B14F-4D97-AF65-F5344CB8AC3E}">
        <p14:creationId xmlns:p14="http://schemas.microsoft.com/office/powerpoint/2010/main" val="377256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8964"/>
            <a:ext cx="9144000" cy="57790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078964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985" tIns="34489" rIns="68985" bIns="34489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2875" y="247357"/>
            <a:ext cx="7116608" cy="623649"/>
          </a:xfrm>
          <a:prstGeom prst="rect">
            <a:avLst/>
          </a:prstGeom>
          <a:noFill/>
        </p:spPr>
        <p:txBody>
          <a:bodyPr wrap="square" lIns="68985" tIns="34489" rIns="68985" bIns="34489" rtlCol="0">
            <a:spAutoFit/>
          </a:bodyPr>
          <a:lstStyle/>
          <a:p>
            <a:r>
              <a:rPr lang="en-US" spc="295" dirty="0" smtClean="0">
                <a:solidFill>
                  <a:schemeClr val="bg1"/>
                </a:solidFill>
                <a:latin typeface="Century Gothic"/>
                <a:cs typeface="Century Gothic"/>
              </a:rPr>
              <a:t>HOW CAN YOU BECOME A MORE PERSUASIVE COMMUNICATOR?</a:t>
            </a:r>
            <a:endParaRPr lang="en-US" spc="29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84570"/>
            <a:ext cx="753569" cy="868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02875" y="2899691"/>
            <a:ext cx="68100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Century Gothic"/>
                <a:cs typeface="Century Gothic"/>
              </a:rPr>
              <a:t>Meet “MR. FIDGETTY”</a:t>
            </a:r>
          </a:p>
        </p:txBody>
      </p:sp>
    </p:spTree>
    <p:extLst>
      <p:ext uri="{BB962C8B-B14F-4D97-AF65-F5344CB8AC3E}">
        <p14:creationId xmlns:p14="http://schemas.microsoft.com/office/powerpoint/2010/main" val="144391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436</Words>
  <Application>Microsoft Macintosh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Case-Mate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Young</dc:creator>
  <cp:lastModifiedBy>Vincent Young</cp:lastModifiedBy>
  <cp:revision>13</cp:revision>
  <dcterms:created xsi:type="dcterms:W3CDTF">2013-10-05T17:38:14Z</dcterms:created>
  <dcterms:modified xsi:type="dcterms:W3CDTF">2013-10-05T19:46:25Z</dcterms:modified>
</cp:coreProperties>
</file>